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tags/tag18.xml" ContentType="application/vnd.openxmlformats-officedocument.presentationml.tags+xml"/>
  <Override PartName="/ppt/notesSlides/notesSlide21.xml" ContentType="application/vnd.openxmlformats-officedocument.presentationml.notesSlide+xml"/>
  <Override PartName="/ppt/tags/tag19.xml" ContentType="application/vnd.openxmlformats-officedocument.presentationml.tags+xml"/>
  <Override PartName="/ppt/notesSlides/notesSlide22.xml" ContentType="application/vnd.openxmlformats-officedocument.presentationml.notesSlide+xml"/>
  <Override PartName="/ppt/tags/tag20.xml" ContentType="application/vnd.openxmlformats-officedocument.presentationml.tags+xml"/>
  <Override PartName="/ppt/notesSlides/notesSlide23.xml" ContentType="application/vnd.openxmlformats-officedocument.presentationml.notesSlide+xml"/>
  <Override PartName="/ppt/tags/tag21.xml" ContentType="application/vnd.openxmlformats-officedocument.presentationml.tags+xml"/>
  <Override PartName="/ppt/notesSlides/notesSlide24.xml" ContentType="application/vnd.openxmlformats-officedocument.presentationml.notesSlide+xml"/>
  <Override PartName="/ppt/tags/tag22.xml" ContentType="application/vnd.openxmlformats-officedocument.presentationml.tags+xml"/>
  <Override PartName="/ppt/notesSlides/notesSlide25.xml" ContentType="application/vnd.openxmlformats-officedocument.presentationml.notesSlide+xml"/>
  <Override PartName="/ppt/tags/tag23.xml" ContentType="application/vnd.openxmlformats-officedocument.presentationml.tags+xml"/>
  <Override PartName="/ppt/notesSlides/notesSlide26.xml" ContentType="application/vnd.openxmlformats-officedocument.presentationml.notesSlide+xml"/>
  <Override PartName="/ppt/tags/tag24.xml" ContentType="application/vnd.openxmlformats-officedocument.presentationml.tags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tags/tag27.xml" ContentType="application/vnd.openxmlformats-officedocument.presentationml.tags+xml"/>
  <Override PartName="/ppt/notesSlides/notesSlide30.xml" ContentType="application/vnd.openxmlformats-officedocument.presentationml.notesSlide+xml"/>
  <Override PartName="/ppt/tags/tag28.xml" ContentType="application/vnd.openxmlformats-officedocument.presentationml.tags+xml"/>
  <Override PartName="/ppt/notesSlides/notesSlide31.xml" ContentType="application/vnd.openxmlformats-officedocument.presentationml.notesSlide+xml"/>
  <Override PartName="/ppt/tags/tag29.xml" ContentType="application/vnd.openxmlformats-officedocument.presentationml.tags+xml"/>
  <Override PartName="/ppt/notesSlides/notesSlide32.xml" ContentType="application/vnd.openxmlformats-officedocument.presentationml.notesSlide+xml"/>
  <Override PartName="/ppt/tags/tag30.xml" ContentType="application/vnd.openxmlformats-officedocument.presentationml.tags+xml"/>
  <Override PartName="/ppt/notesSlides/notesSlide33.xml" ContentType="application/vnd.openxmlformats-officedocument.presentationml.notesSlide+xml"/>
  <Override PartName="/ppt/tags/tag31.xml" ContentType="application/vnd.openxmlformats-officedocument.presentationml.tags+xml"/>
  <Override PartName="/ppt/notesSlides/notesSlide34.xml" ContentType="application/vnd.openxmlformats-officedocument.presentationml.notesSlide+xml"/>
  <Override PartName="/ppt/tags/tag32.xml" ContentType="application/vnd.openxmlformats-officedocument.presentationml.tags+xml"/>
  <Override PartName="/ppt/notesSlides/notesSlide35.xml" ContentType="application/vnd.openxmlformats-officedocument.presentationml.notesSlide+xml"/>
  <Override PartName="/ppt/tags/tag33.xml" ContentType="application/vnd.openxmlformats-officedocument.presentationml.tags+xml"/>
  <Override PartName="/ppt/notesSlides/notesSlide36.xml" ContentType="application/vnd.openxmlformats-officedocument.presentationml.notesSlide+xml"/>
  <Override PartName="/ppt/tags/tag34.xml" ContentType="application/vnd.openxmlformats-officedocument.presentationml.tags+xml"/>
  <Override PartName="/ppt/notesSlides/notesSlide37.xml" ContentType="application/vnd.openxmlformats-officedocument.presentationml.notesSlide+xml"/>
  <Override PartName="/ppt/tags/tag35.xml" ContentType="application/vnd.openxmlformats-officedocument.presentationml.tags+xml"/>
  <Override PartName="/ppt/notesSlides/notesSlide38.xml" ContentType="application/vnd.openxmlformats-officedocument.presentationml.notesSlide+xml"/>
  <Override PartName="/ppt/tags/tag36.xml" ContentType="application/vnd.openxmlformats-officedocument.presentationml.tags+xml"/>
  <Override PartName="/ppt/notesSlides/notesSlide39.xml" ContentType="application/vnd.openxmlformats-officedocument.presentationml.notesSlide+xml"/>
  <Override PartName="/ppt/ink/inkAction1.xml" ContentType="application/vnd.ms-office.inkAction+xml"/>
  <Override PartName="/ppt/tags/tag37.xml" ContentType="application/vnd.openxmlformats-officedocument.presentationml.tags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tags/tag38.xml" ContentType="application/vnd.openxmlformats-officedocument.presentationml.tags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94" r:id="rId3"/>
    <p:sldId id="257" r:id="rId4"/>
    <p:sldId id="258" r:id="rId5"/>
    <p:sldId id="263" r:id="rId6"/>
    <p:sldId id="297" r:id="rId7"/>
    <p:sldId id="292" r:id="rId8"/>
    <p:sldId id="293" r:id="rId9"/>
    <p:sldId id="295" r:id="rId10"/>
    <p:sldId id="296" r:id="rId11"/>
    <p:sldId id="291" r:id="rId12"/>
    <p:sldId id="298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324" r:id="rId37"/>
    <p:sldId id="325" r:id="rId38"/>
    <p:sldId id="326" r:id="rId39"/>
    <p:sldId id="299" r:id="rId40"/>
    <p:sldId id="327" r:id="rId41"/>
    <p:sldId id="285" r:id="rId42"/>
    <p:sldId id="268" r:id="rId43"/>
    <p:sldId id="329" r:id="rId4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2A"/>
    <a:srgbClr val="007A37"/>
    <a:srgbClr val="009B00"/>
    <a:srgbClr val="9BFF9B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468" autoAdjust="0"/>
  </p:normalViewPr>
  <p:slideViewPr>
    <p:cSldViewPr snapToGrid="0">
      <p:cViewPr varScale="1">
        <p:scale>
          <a:sx n="86" d="100"/>
          <a:sy n="86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E4FF99A-3F70-4CF3-AEB3-F7DC46AD49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08BF84A-E77A-4DEC-9EAC-D5E1B003DF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F8456-A0B9-4BBD-8D9D-84FB37D23B1D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969A68C-4932-4E0C-80D4-E8C0A872C3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7C05DDB-6C11-497D-97B7-B2BA059BC3F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2F427-0F65-4C05-BE76-0DDE6F8FAE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983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0.26178" units="1/cm"/>
          <inkml:channelProperty channel="Y" name="resolution" value="50.23256" units="1/cm"/>
          <inkml:channelProperty channel="T" name="resolution" value="1" units="1/dev"/>
        </inkml:channelProperties>
      </inkml:inkSource>
      <inkml:timestamp xml:id="ts0" timeString="2020-06-21T22:15:26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779">
    <iact:property name="dataType"/>
    <iact:actionData xml:id="d0">
      <inkml:trace xmlns:inkml="http://www.w3.org/2003/InkML" xml:id="stk0" contextRef="#ctx0" brushRef="#br0">3854 5538 0,'22'0'53,"1"0"-44,-1 0 8,0 0-5,0 0 18,0 0-3,0 0 7,1 0-5,-1 0-25,0 0 8,0 0 0,0 0 22,0 0-8,0 0-17,1 0 11,-1 0 3</inkml:trace>
    </iact:actionData>
  </iact:action>
  <iact:action type="add" startTime="39275">
    <iact:property name="dataType"/>
    <iact:actionData xml:id="d1">
      <inkml:trace xmlns:inkml="http://www.w3.org/2003/InkML" xml:id="stk1" contextRef="#ctx0" brushRef="#br0">4342 5516 0,'22'0'8,"0"0"8,0 0 27,0 0-21,0 0 4,1 0-18,-23 22 1,22-22 0,0 0 12,0 0 32,0 0-33,-22 22-15,22-22 17,0 0 19,1 0-21,-1 0-12,0 0 69,0 0-1,0 0 19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985AC-471A-44D1-B3C0-A09B3FFCFFB5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198312-9601-436F-AE53-87068D9BF3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16038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eer.upf.br/index.php/rbca/article/view/3452/2548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vldb.org/pvldb/vol2/vldb09-98.pdf" TargetMode="External"/><Relationship Id="rId5" Type="http://schemas.openxmlformats.org/officeDocument/2006/relationships/hyperlink" Target="https://dblp.uni-trier.de/" TargetMode="External"/><Relationship Id="rId4" Type="http://schemas.openxmlformats.org/officeDocument/2006/relationships/hyperlink" Target="https://blog.dblp.org/2020/03/26/5-million-publications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hlinkClick r:id="rId3"/>
              </a:rPr>
              <a:t>http://seer.upf.br/index.php/rbca/article/view/3452/2548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hlinkClick r:id="rId4"/>
              </a:rPr>
              <a:t>https://blog.dblp.org/2020/03/26/5-million-publications/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hlinkClick r:id="rId5"/>
              </a:rPr>
              <a:t>https://dblp.uni-trier.de/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hlinkClick r:id="rId6"/>
              </a:rPr>
              <a:t>http://www.vldb.org/pvldb/vol2/vldb09-98.pdf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469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819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998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92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258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7700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0467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94974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87149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118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942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1509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47521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294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5841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94881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1365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5313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6264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0699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1574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214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5880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3940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82684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69994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12934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4586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52418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22632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5983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7703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617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3817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94806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06062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42881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8730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6677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8125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463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378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98312-9601-436F-AE53-87068D9BF3B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77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93D9E9-B6B6-45A3-B394-FD49C27AB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BA739D0-A6B7-4AAB-8DA4-E5DEFB7AB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980605-47EA-45C4-BCC4-F8A3EF8F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6C328-A45D-4440-8F83-1C7F8A604ED3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3C6077-B810-4503-9DC7-5B958C539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A5FFB8-C25A-4439-8C91-4B36B6A1C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083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B9C78-0A3A-44FD-8685-4A740F5D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B62EF22-9BED-483D-9DE5-E59E460BF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7E007E-A021-4F6B-AE85-963AE70C5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3D180-D781-459B-891C-B49568F5CBAB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C85DC6-31DD-4916-979D-8C8CFFEB9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B4B040-1F87-4ED9-87E9-79C8A5C44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448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E8ABBF-1603-42F6-B40C-02F4237F51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FC8E7D9-3CD6-4B91-9CA7-92C61B47A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C8AB64-F6B5-4196-86C0-5B4C20941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7BF07-C1F0-4E84-82A6-1125938CBD63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8270FE-366A-40F3-B2F7-AFA259E86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857FF4-AE79-4C2E-98ED-5AF531BE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35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C351C-F2D2-416A-A39B-C5C9C54D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B6BE31-5305-43D6-A035-230EC41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464F30-79D9-4B32-83E8-3B9413F4A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4B563-B4F9-457F-A290-B9BF28901059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EF0B35-4A98-407B-A7EE-094D0DB14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0E057F-931B-4E32-BADF-4483F4BF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681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35D64A-73F1-48B2-8244-56F254A53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5E224F-9398-47A3-BA07-0B9FDB44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FDF70A-92D6-48CB-8186-4E662EC7A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949F0-E5C1-4929-B5D1-3EB61F74EB05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D237E3F-0F79-4CDC-9ECE-76CF53E29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DD8949-1131-4B42-A25E-96156702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265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9D446F-3602-419A-AB34-B62C3358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4D1A62-5150-4C3D-B702-B3FFAB126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855C483-EEB2-4E15-92A2-ACFFF9065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E33B39-7702-4BFD-B1E5-D80B139E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E2C36-CCEB-49C5-AFED-2D269CF8AE86}" type="datetime1">
              <a:rPr lang="pt-BR" smtClean="0"/>
              <a:t>21/06/2020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C8B5DC-0CF1-447C-A35D-2D39FD1A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00C314D-3213-4579-8053-04BD4E55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5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4439A-9575-404B-AB2E-1E9D7E03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02830A-9356-4C97-8F33-2A24FD1B3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FB5F4C-973F-416F-ACFA-8A5817A34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953B69-231A-4B68-9E64-A8FAF4022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B79BCC3-D511-41AF-8315-166E1A20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18A853E-F325-4D54-A06C-D133FC47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70F6B-49F5-4CD8-807B-219049B58FF1}" type="datetime1">
              <a:rPr lang="pt-BR" smtClean="0"/>
              <a:t>21/06/2020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B4C42E6-4E93-48AC-801F-EE281E63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78A1EEA-98E7-4F0B-9466-355B5C19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3285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812DF8-0856-40A0-BC40-E34174E3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58EA941-5137-48A5-85E8-40EFFFD45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65DE2-9854-45A4-A26D-C32CDD63B37A}" type="datetime1">
              <a:rPr lang="pt-BR" smtClean="0"/>
              <a:t>21/06/2020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BF763D5-FEF0-427A-91B0-3A21F2C0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8B64995-9AB8-4EF3-A307-92FDD4FC4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9041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525E7F0-9211-4BCF-9A30-07A57ACF9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8640A-6239-48E2-9DC3-0CF45F862FC6}" type="datetime1">
              <a:rPr lang="pt-BR" smtClean="0"/>
              <a:t>21/06/2020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28E1322-F5A2-4512-B47F-0AA9C104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511DDD0-2A84-457F-9010-A30E1C00F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4242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91465-C6C5-4478-8A7C-AC96FCDC1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C76847-1323-4387-A05A-0619246CA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9FB239-8170-44D3-9D4C-96AD10B51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27A19C-3245-420D-BCBF-B81312F7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4E384-AD20-4F6C-9FE2-7BA40C7AB4AD}" type="datetime1">
              <a:rPr lang="pt-BR" smtClean="0"/>
              <a:t>21/06/2020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A4585B-2402-43ED-B276-F181B4E55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483A842-6078-464C-918E-1B4CD52B4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942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96B98-3446-4434-A38F-7DB484812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25BF762-E7BC-4D03-B2F0-998105C40D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3A0B98-AC9A-487A-A92A-C497CC5FE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095BCB0-61F9-4979-885E-9D956D696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7E02C-8791-49AD-A1F4-076D7F960212}" type="datetime1">
              <a:rPr lang="pt-BR" smtClean="0"/>
              <a:t>21/06/2020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E11640E-C710-4309-A92A-55FDA52E8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BBE2FFF-F04E-4947-9AC2-7DB29C6C4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71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0DD0C5E-3CCE-467A-9967-66483081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5FC15B-C8D4-4222-B508-6C975B182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5D8672-8407-44B3-B586-B1A21068EA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B0891-F159-4FD8-97CA-1C7247AC3C9D}" type="datetime1">
              <a:rPr lang="pt-BR" smtClean="0"/>
              <a:t>21/06/2020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8CFF1C-608A-4808-B979-28AA1DE4B4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23124D-1095-485E-8B18-BE9A4CF16B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9C895-93BF-4C40-9A85-CBF10E6E2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13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audio" Target="../media/media10.m4a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microsoft.com/office/2007/relationships/media" Target="../media/media10.m4a"/><Relationship Id="rId16" Type="http://schemas.openxmlformats.org/officeDocument/2006/relationships/image" Target="../media/image2.png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11" Type="http://schemas.openxmlformats.org/officeDocument/2006/relationships/hyperlink" Target="https://dblp.dagstuhl.de/" TargetMode="External"/><Relationship Id="rId5" Type="http://schemas.openxmlformats.org/officeDocument/2006/relationships/notesSlide" Target="../notesSlides/notesSlide10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openxmlformats.org/officeDocument/2006/relationships/audio" Target="../media/media11.m4a"/><Relationship Id="rId7" Type="http://schemas.openxmlformats.org/officeDocument/2006/relationships/image" Target="../media/image3.png"/><Relationship Id="rId12" Type="http://schemas.openxmlformats.org/officeDocument/2006/relationships/image" Target="../media/image14.png"/><Relationship Id="rId2" Type="http://schemas.microsoft.com/office/2007/relationships/media" Target="../media/media11.m4a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11" Type="http://schemas.openxmlformats.org/officeDocument/2006/relationships/image" Target="../media/image13.png"/><Relationship Id="rId5" Type="http://schemas.openxmlformats.org/officeDocument/2006/relationships/notesSlide" Target="../notesSlides/notesSlide11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Relationship Id="rId1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2.m4a"/><Relationship Id="rId7" Type="http://schemas.openxmlformats.org/officeDocument/2006/relationships/image" Target="../media/image3.png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12.xml"/><Relationship Id="rId10" Type="http://schemas.openxmlformats.org/officeDocument/2006/relationships/image" Target="../media/image1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3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tags" Target="../tags/tag10.xml"/><Relationship Id="rId6" Type="http://schemas.openxmlformats.org/officeDocument/2006/relationships/image" Target="../media/image1.png"/><Relationship Id="rId11" Type="http://schemas.openxmlformats.org/officeDocument/2006/relationships/image" Target="../media/image18.png"/><Relationship Id="rId5" Type="http://schemas.openxmlformats.org/officeDocument/2006/relationships/notesSlide" Target="../notesSlides/notesSlide13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14.m4a"/><Relationship Id="rId7" Type="http://schemas.openxmlformats.org/officeDocument/2006/relationships/image" Target="../media/image3.png"/><Relationship Id="rId12" Type="http://schemas.openxmlformats.org/officeDocument/2006/relationships/image" Target="../media/image20.png"/><Relationship Id="rId2" Type="http://schemas.microsoft.com/office/2007/relationships/media" Target="../media/media14.m4a"/><Relationship Id="rId1" Type="http://schemas.openxmlformats.org/officeDocument/2006/relationships/tags" Target="../tags/tag11.xml"/><Relationship Id="rId6" Type="http://schemas.openxmlformats.org/officeDocument/2006/relationships/image" Target="../media/image1.png"/><Relationship Id="rId11" Type="http://schemas.openxmlformats.org/officeDocument/2006/relationships/image" Target="../media/image19.png"/><Relationship Id="rId5" Type="http://schemas.openxmlformats.org/officeDocument/2006/relationships/notesSlide" Target="../notesSlides/notesSlide14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5.m4a"/><Relationship Id="rId7" Type="http://schemas.openxmlformats.org/officeDocument/2006/relationships/image" Target="../media/image3.png"/><Relationship Id="rId2" Type="http://schemas.microsoft.com/office/2007/relationships/media" Target="../media/media15.m4a"/><Relationship Id="rId1" Type="http://schemas.openxmlformats.org/officeDocument/2006/relationships/tags" Target="../tags/tag12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15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6.m4a"/><Relationship Id="rId7" Type="http://schemas.openxmlformats.org/officeDocument/2006/relationships/image" Target="../media/image3.png"/><Relationship Id="rId2" Type="http://schemas.microsoft.com/office/2007/relationships/media" Target="../media/media16.m4a"/><Relationship Id="rId1" Type="http://schemas.openxmlformats.org/officeDocument/2006/relationships/tags" Target="../tags/tag13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16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17.m4a"/><Relationship Id="rId7" Type="http://schemas.openxmlformats.org/officeDocument/2006/relationships/image" Target="../media/image3.png"/><Relationship Id="rId12" Type="http://schemas.openxmlformats.org/officeDocument/2006/relationships/image" Target="../media/image21.png"/><Relationship Id="rId2" Type="http://schemas.microsoft.com/office/2007/relationships/media" Target="../media/media17.m4a"/><Relationship Id="rId1" Type="http://schemas.openxmlformats.org/officeDocument/2006/relationships/tags" Target="../tags/tag14.xml"/><Relationship Id="rId6" Type="http://schemas.openxmlformats.org/officeDocument/2006/relationships/image" Target="../media/image1.png"/><Relationship Id="rId11" Type="http://schemas.openxmlformats.org/officeDocument/2006/relationships/image" Target="../media/image18.png"/><Relationship Id="rId5" Type="http://schemas.openxmlformats.org/officeDocument/2006/relationships/notesSlide" Target="../notesSlides/notesSlide17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8.m4a"/><Relationship Id="rId7" Type="http://schemas.openxmlformats.org/officeDocument/2006/relationships/image" Target="../media/image3.png"/><Relationship Id="rId2" Type="http://schemas.microsoft.com/office/2007/relationships/media" Target="../media/media18.m4a"/><Relationship Id="rId1" Type="http://schemas.openxmlformats.org/officeDocument/2006/relationships/tags" Target="../tags/tag15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18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9.m4a"/><Relationship Id="rId7" Type="http://schemas.openxmlformats.org/officeDocument/2006/relationships/image" Target="../media/image3.png"/><Relationship Id="rId2" Type="http://schemas.microsoft.com/office/2007/relationships/media" Target="../media/media19.m4a"/><Relationship Id="rId1" Type="http://schemas.openxmlformats.org/officeDocument/2006/relationships/tags" Target="../tags/tag16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19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0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20.m4a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11" Type="http://schemas.openxmlformats.org/officeDocument/2006/relationships/image" Target="../media/image22.png"/><Relationship Id="rId5" Type="http://schemas.openxmlformats.org/officeDocument/2006/relationships/notesSlide" Target="../notesSlides/notesSlide20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1.m4a"/><Relationship Id="rId7" Type="http://schemas.openxmlformats.org/officeDocument/2006/relationships/image" Target="../media/image3.png"/><Relationship Id="rId2" Type="http://schemas.microsoft.com/office/2007/relationships/media" Target="../media/media21.m4a"/><Relationship Id="rId1" Type="http://schemas.openxmlformats.org/officeDocument/2006/relationships/tags" Target="../tags/tag18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21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2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22.m4a"/><Relationship Id="rId1" Type="http://schemas.openxmlformats.org/officeDocument/2006/relationships/tags" Target="../tags/tag19.xml"/><Relationship Id="rId6" Type="http://schemas.openxmlformats.org/officeDocument/2006/relationships/image" Target="../media/image1.png"/><Relationship Id="rId11" Type="http://schemas.openxmlformats.org/officeDocument/2006/relationships/image" Target="../media/image23.png"/><Relationship Id="rId5" Type="http://schemas.openxmlformats.org/officeDocument/2006/relationships/notesSlide" Target="../notesSlides/notesSlide22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3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23.m4a"/><Relationship Id="rId1" Type="http://schemas.openxmlformats.org/officeDocument/2006/relationships/tags" Target="../tags/tag20.xml"/><Relationship Id="rId6" Type="http://schemas.openxmlformats.org/officeDocument/2006/relationships/image" Target="../media/image1.png"/><Relationship Id="rId11" Type="http://schemas.openxmlformats.org/officeDocument/2006/relationships/image" Target="../media/image24.png"/><Relationship Id="rId5" Type="http://schemas.openxmlformats.org/officeDocument/2006/relationships/notesSlide" Target="../notesSlides/notesSlide23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4.m4a"/><Relationship Id="rId7" Type="http://schemas.openxmlformats.org/officeDocument/2006/relationships/image" Target="../media/image3.png"/><Relationship Id="rId2" Type="http://schemas.microsoft.com/office/2007/relationships/media" Target="../media/media24.m4a"/><Relationship Id="rId1" Type="http://schemas.openxmlformats.org/officeDocument/2006/relationships/tags" Target="../tags/tag21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24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25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25.m4a"/><Relationship Id="rId1" Type="http://schemas.openxmlformats.org/officeDocument/2006/relationships/tags" Target="../tags/tag22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25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26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26.m4a"/><Relationship Id="rId1" Type="http://schemas.openxmlformats.org/officeDocument/2006/relationships/tags" Target="../tags/tag23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26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27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27.m4a"/><Relationship Id="rId1" Type="http://schemas.openxmlformats.org/officeDocument/2006/relationships/tags" Target="../tags/tag24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27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28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28.m4a"/><Relationship Id="rId1" Type="http://schemas.openxmlformats.org/officeDocument/2006/relationships/tags" Target="../tags/tag25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28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29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29.m4a"/><Relationship Id="rId1" Type="http://schemas.openxmlformats.org/officeDocument/2006/relationships/tags" Target="../tags/tag26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29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0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30.m4a"/><Relationship Id="rId1" Type="http://schemas.openxmlformats.org/officeDocument/2006/relationships/tags" Target="../tags/tag27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30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1.m4a"/><Relationship Id="rId7" Type="http://schemas.openxmlformats.org/officeDocument/2006/relationships/image" Target="../media/image3.png"/><Relationship Id="rId12" Type="http://schemas.openxmlformats.org/officeDocument/2006/relationships/image" Target="../media/image26.png"/><Relationship Id="rId2" Type="http://schemas.microsoft.com/office/2007/relationships/media" Target="../media/media31.m4a"/><Relationship Id="rId1" Type="http://schemas.openxmlformats.org/officeDocument/2006/relationships/tags" Target="../tags/tag28.xml"/><Relationship Id="rId6" Type="http://schemas.openxmlformats.org/officeDocument/2006/relationships/image" Target="../media/image1.png"/><Relationship Id="rId11" Type="http://schemas.openxmlformats.org/officeDocument/2006/relationships/image" Target="../media/image25.png"/><Relationship Id="rId5" Type="http://schemas.openxmlformats.org/officeDocument/2006/relationships/notesSlide" Target="../notesSlides/notesSlide31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2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2.m4a"/><Relationship Id="rId1" Type="http://schemas.openxmlformats.org/officeDocument/2006/relationships/tags" Target="../tags/tag29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2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3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3.m4a"/><Relationship Id="rId1" Type="http://schemas.openxmlformats.org/officeDocument/2006/relationships/tags" Target="../tags/tag30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3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4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4.m4a"/><Relationship Id="rId1" Type="http://schemas.openxmlformats.org/officeDocument/2006/relationships/tags" Target="../tags/tag31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4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5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5.m4a"/><Relationship Id="rId1" Type="http://schemas.openxmlformats.org/officeDocument/2006/relationships/tags" Target="../tags/tag32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5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6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6.m4a"/><Relationship Id="rId1" Type="http://schemas.openxmlformats.org/officeDocument/2006/relationships/tags" Target="../tags/tag33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6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37.m4a"/><Relationship Id="rId7" Type="http://schemas.openxmlformats.org/officeDocument/2006/relationships/image" Target="../media/image3.png"/><Relationship Id="rId12" Type="http://schemas.openxmlformats.org/officeDocument/2006/relationships/image" Target="../media/image27.png"/><Relationship Id="rId2" Type="http://schemas.microsoft.com/office/2007/relationships/media" Target="../media/media37.m4a"/><Relationship Id="rId1" Type="http://schemas.openxmlformats.org/officeDocument/2006/relationships/tags" Target="../tags/tag34.xml"/><Relationship Id="rId6" Type="http://schemas.openxmlformats.org/officeDocument/2006/relationships/image" Target="../media/image1.png"/><Relationship Id="rId11" Type="http://schemas.openxmlformats.org/officeDocument/2006/relationships/image" Target="../media/image26.png"/><Relationship Id="rId5" Type="http://schemas.openxmlformats.org/officeDocument/2006/relationships/notesSlide" Target="../notesSlides/notesSlide37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2.png"/><Relationship Id="rId3" Type="http://schemas.openxmlformats.org/officeDocument/2006/relationships/audio" Target="../media/media38.m4a"/><Relationship Id="rId7" Type="http://schemas.openxmlformats.org/officeDocument/2006/relationships/image" Target="../media/image3.png"/><Relationship Id="rId12" Type="http://schemas.openxmlformats.org/officeDocument/2006/relationships/image" Target="../media/image5.png"/><Relationship Id="rId2" Type="http://schemas.microsoft.com/office/2007/relationships/media" Target="../media/media38.m4a"/><Relationship Id="rId1" Type="http://schemas.openxmlformats.org/officeDocument/2006/relationships/tags" Target="../tags/tag35.xml"/><Relationship Id="rId6" Type="http://schemas.openxmlformats.org/officeDocument/2006/relationships/image" Target="../media/image1.png"/><Relationship Id="rId11" Type="http://schemas.openxmlformats.org/officeDocument/2006/relationships/image" Target="../media/image4.png"/><Relationship Id="rId5" Type="http://schemas.openxmlformats.org/officeDocument/2006/relationships/notesSlide" Target="../notesSlides/notesSlide38.xml"/><Relationship Id="rId10" Type="http://schemas.openxmlformats.org/officeDocument/2006/relationships/image" Target="../media/image29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1.png"/><Relationship Id="rId3" Type="http://schemas.openxmlformats.org/officeDocument/2006/relationships/audio" Target="../media/media39.m4a"/><Relationship Id="rId7" Type="http://schemas.openxmlformats.org/officeDocument/2006/relationships/image" Target="../media/image30.png"/><Relationship Id="rId12" Type="http://schemas.microsoft.com/office/2011/relationships/inkAction" Target="../ink/inkAction1.xml"/><Relationship Id="rId2" Type="http://schemas.microsoft.com/office/2007/relationships/media" Target="../media/media39.m4a"/><Relationship Id="rId1" Type="http://schemas.openxmlformats.org/officeDocument/2006/relationships/tags" Target="../tags/tag36.xm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39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Relationship Id="rId1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audio" Target="../media/media40.m4a"/><Relationship Id="rId7" Type="http://schemas.openxmlformats.org/officeDocument/2006/relationships/image" Target="../media/image32.png"/><Relationship Id="rId12" Type="http://schemas.openxmlformats.org/officeDocument/2006/relationships/image" Target="../media/image2.png"/><Relationship Id="rId2" Type="http://schemas.microsoft.com/office/2007/relationships/media" Target="../media/media40.m4a"/><Relationship Id="rId1" Type="http://schemas.openxmlformats.org/officeDocument/2006/relationships/tags" Target="../tags/tag37.xm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40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1.xml"/><Relationship Id="rId9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2.xml"/><Relationship Id="rId9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4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Relationship Id="rId6" Type="http://schemas.openxmlformats.org/officeDocument/2006/relationships/image" Target="../media/image29.png"/><Relationship Id="rId5" Type="http://schemas.openxmlformats.org/officeDocument/2006/relationships/image" Target="../media/image32.png"/><Relationship Id="rId10" Type="http://schemas.openxmlformats.org/officeDocument/2006/relationships/image" Target="../media/image33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11" Type="http://schemas.openxmlformats.org/officeDocument/2006/relationships/hyperlink" Target="http://www.informatik.uni-trier.de/~ley/db/" TargetMode="External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11" Type="http://schemas.openxmlformats.org/officeDocument/2006/relationships/hyperlink" Target="https://dblp.org/" TargetMode="External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12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11" Type="http://schemas.openxmlformats.org/officeDocument/2006/relationships/hyperlink" Target="https://dblp.uni-trier.de/db/" TargetMode="External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11" Type="http://schemas.openxmlformats.org/officeDocument/2006/relationships/hyperlink" Target="https://dblp2.uni-trier.de/" TargetMode="External"/><Relationship Id="rId5" Type="http://schemas.openxmlformats.org/officeDocument/2006/relationships/notesSlide" Target="../notesSlides/notesSlide8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microsoft.com/office/2007/relationships/media" Target="../media/media9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11" Type="http://schemas.openxmlformats.org/officeDocument/2006/relationships/hyperlink" Target="https://dblp.dagstuhl.de/" TargetMode="External"/><Relationship Id="rId5" Type="http://schemas.openxmlformats.org/officeDocument/2006/relationships/notesSlide" Target="../notesSlides/notesSlide9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C997440-6427-4264-BFE8-C8C25E3C3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604" y="3221182"/>
            <a:ext cx="11677160" cy="20948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902D277-65AD-4C2B-AE7D-A9D156D7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749361"/>
            <a:ext cx="12192000" cy="1591888"/>
          </a:xfrm>
        </p:spPr>
        <p:txBody>
          <a:bodyPr>
            <a:noAutofit/>
          </a:bodyPr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Uma breve Apresentação do </a:t>
            </a:r>
            <a:b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dblp</a:t>
            </a:r>
            <a:endParaRPr lang="pt-B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BE6538-9F3A-4813-B022-BD0FE9AC6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316778"/>
            <a:ext cx="12191999" cy="2094807"/>
          </a:xfrm>
        </p:spPr>
        <p:txBody>
          <a:bodyPr>
            <a:normAutofit/>
          </a:bodyPr>
          <a:lstStyle/>
          <a:p>
            <a:r>
              <a:rPr lang="pt-BR" sz="2200" b="1" dirty="0">
                <a:latin typeface="Arial" panose="020B0604020202020204" pitchFamily="34" charset="0"/>
                <a:cs typeface="Arial" panose="020B0604020202020204" pitchFamily="34" charset="0"/>
              </a:rPr>
              <a:t>Alexandre Mendonça Fava</a:t>
            </a:r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endParaRPr 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Universidade do Estado de Santa Catarina – UDESC</a:t>
            </a:r>
          </a:p>
          <a:p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Programa de Pós-graduação em Computação Aplicada - PPGCA</a:t>
            </a:r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872B514A-93B5-4C87-9E7D-C5130C0C74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7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64"/>
    </mc:Choice>
    <mc:Fallback xmlns="">
      <p:transition spd="slow" advTm="8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Apresentação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5/37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https://dblp.dagstuhl.de/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1A4B2DB-D50D-452C-B324-D50F47D763A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0061"/>
          <a:stretch/>
        </p:blipFill>
        <p:spPr>
          <a:xfrm>
            <a:off x="9355931" y="3414721"/>
            <a:ext cx="597694" cy="264309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AC0C0A1-C9C6-4251-A784-EC16F3615F0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46888"/>
          <a:stretch/>
        </p:blipFill>
        <p:spPr>
          <a:xfrm>
            <a:off x="2041601" y="3626307"/>
            <a:ext cx="8184995" cy="208266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425EE0D-0D85-46E1-BDAE-66B02598609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41601" y="4831203"/>
            <a:ext cx="8184995" cy="8777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2827D1C7-6E00-4305-8365-8A5B9A5CFF14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b="21665"/>
          <a:stretch/>
        </p:blipFill>
        <p:spPr>
          <a:xfrm>
            <a:off x="2041600" y="1562024"/>
            <a:ext cx="8227299" cy="415004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8" name="Áudio 17">
            <a:hlinkClick r:id="" action="ppaction://media"/>
            <a:extLst>
              <a:ext uri="{FF2B5EF4-FFF2-40B4-BE49-F238E27FC236}">
                <a16:creationId xmlns:a16="http://schemas.microsoft.com/office/drawing/2014/main" id="{AC829A16-58F1-493A-8533-7290CDF70C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4198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06"/>
    </mc:Choice>
    <mc:Fallback xmlns="">
      <p:transition spd="slow" advTm="30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937E3C02-C405-4188-B6F6-22718D3CD7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6/37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A4B74BB-40B4-444F-AF10-F717A49768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2123" y="1690688"/>
            <a:ext cx="10983951" cy="366985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C303B11-D454-4F40-9267-92BBD736209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-430"/>
          <a:stretch/>
        </p:blipFill>
        <p:spPr>
          <a:xfrm>
            <a:off x="679680" y="1736832"/>
            <a:ext cx="11075737" cy="3656159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3AF819A-1A81-4ECA-8A43-BB8690C66CA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52221" y="4176682"/>
            <a:ext cx="2503196" cy="33807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BEDCDB7-C3E2-4BAA-9717-6E2E3DCFE4F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37424" y="2368569"/>
            <a:ext cx="5192765" cy="96564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62D899E-A22F-4ED3-8379-0F3FECF0BC88}"/>
              </a:ext>
            </a:extLst>
          </p:cNvPr>
          <p:cNvSpPr txBox="1"/>
          <p:nvPr/>
        </p:nvSpPr>
        <p:spPr>
          <a:xfrm>
            <a:off x="1148581" y="3366660"/>
            <a:ext cx="1715534" cy="1477328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pt-BR" dirty="0"/>
              <a:t>a      = 2.498.311</a:t>
            </a:r>
          </a:p>
          <a:p>
            <a:r>
              <a:rPr lang="pt-BR" dirty="0" err="1"/>
              <a:t>the</a:t>
            </a:r>
            <a:r>
              <a:rPr lang="pt-BR" dirty="0"/>
              <a:t>  = 1.201.470</a:t>
            </a:r>
          </a:p>
          <a:p>
            <a:r>
              <a:rPr lang="pt-BR" dirty="0" err="1"/>
              <a:t>of</a:t>
            </a:r>
            <a:r>
              <a:rPr lang="pt-BR" dirty="0"/>
              <a:t>    = 1.853.993</a:t>
            </a:r>
          </a:p>
          <a:p>
            <a:r>
              <a:rPr lang="pt-BR" dirty="0"/>
              <a:t>        = 0</a:t>
            </a:r>
          </a:p>
          <a:p>
            <a:r>
              <a:rPr lang="pt-BR" dirty="0"/>
              <a:t>%20 = 0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FB36761-E09F-43D5-A4D8-A5B446E6C3D2}"/>
              </a:ext>
            </a:extLst>
          </p:cNvPr>
          <p:cNvSpPr txBox="1"/>
          <p:nvPr/>
        </p:nvSpPr>
        <p:spPr>
          <a:xfrm>
            <a:off x="1148581" y="3362660"/>
            <a:ext cx="1715534" cy="1477328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pt-BR" dirty="0"/>
              <a:t>a      = 2.498.311</a:t>
            </a:r>
          </a:p>
          <a:p>
            <a:r>
              <a:rPr lang="pt-BR" dirty="0" err="1"/>
              <a:t>the</a:t>
            </a:r>
            <a:r>
              <a:rPr lang="pt-BR" dirty="0"/>
              <a:t>  = 1.201.470</a:t>
            </a:r>
          </a:p>
          <a:p>
            <a:r>
              <a:rPr lang="pt-BR" dirty="0" err="1"/>
              <a:t>of</a:t>
            </a:r>
            <a:r>
              <a:rPr lang="pt-BR" dirty="0"/>
              <a:t>    = 1.853.993</a:t>
            </a:r>
          </a:p>
          <a:p>
            <a:r>
              <a:rPr lang="pt-BR" dirty="0"/>
              <a:t>        = 0</a:t>
            </a:r>
          </a:p>
          <a:p>
            <a:r>
              <a:rPr lang="pt-BR" dirty="0"/>
              <a:t>%20 = 61.427</a:t>
            </a:r>
          </a:p>
        </p:txBody>
      </p:sp>
      <p:pic>
        <p:nvPicPr>
          <p:cNvPr id="19" name="Áudio 18">
            <a:hlinkClick r:id="" action="ppaction://media"/>
            <a:extLst>
              <a:ext uri="{FF2B5EF4-FFF2-40B4-BE49-F238E27FC236}">
                <a16:creationId xmlns:a16="http://schemas.microsoft.com/office/drawing/2014/main" id="{91E3F141-B8C1-4C7F-BE0A-8A4B85EC53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713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671"/>
    </mc:Choice>
    <mc:Fallback xmlns="">
      <p:transition spd="slow" advTm="170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7/37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54DAE65-D49A-463A-9BA5-BE655BCB912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7420" y="2561771"/>
            <a:ext cx="11677160" cy="1661215"/>
          </a:xfrm>
          <a:prstGeom prst="rect">
            <a:avLst/>
          </a:prstGeom>
        </p:spPr>
      </p:pic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0F0D612C-0C46-4CE7-B048-0693701EE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420" y="4255432"/>
            <a:ext cx="11596326" cy="143046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Möller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Moller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Møller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Moeller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B1278537-AF98-43EA-A59E-CF64F4F0D1DD}"/>
              </a:ext>
            </a:extLst>
          </p:cNvPr>
          <p:cNvSpPr txBox="1">
            <a:spLocks/>
          </p:cNvSpPr>
          <p:nvPr/>
        </p:nvSpPr>
        <p:spPr>
          <a:xfrm>
            <a:off x="335936" y="4262696"/>
            <a:ext cx="11596326" cy="1430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mÖLLER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Moller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møLLEr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mOelLER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47B36DDF-2BDD-443B-A4BD-A92BF55C664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199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12"/>
    </mc:Choice>
    <mc:Fallback xmlns="">
      <p:transition spd="slow" advTm="60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xit" presetSubtype="37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6" grpId="0" build="p"/>
      <p:bldP spid="16" grpId="1" build="p"/>
      <p:bldP spid="1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8/37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1 - </a:t>
            </a:r>
            <a:r>
              <a:rPr lang="pt-BR" dirty="0"/>
              <a:t>Filtros booleanos (OR, AND, NOT): o MBA permite filtrar com utilização de operadores booleanos na frase de busca?</a:t>
            </a:r>
          </a:p>
          <a:p>
            <a:pPr marL="0" indent="0" algn="just">
              <a:lnSpc>
                <a:spcPct val="120000"/>
              </a:lnSpc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70FAD03-A900-4C45-893A-4AF1B5680F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420" y="3790372"/>
            <a:ext cx="11677160" cy="100307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105C884-15A0-4C21-AAAA-2D998F9E2AD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9B51A4B8-37AA-4C92-8D55-706780BE847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27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65"/>
    </mc:Choice>
    <mc:Fallback xmlns="">
      <p:transition spd="slow" advTm="35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9/37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2 - </a:t>
            </a:r>
            <a:r>
              <a:rPr lang="pt-BR" dirty="0"/>
              <a:t>Filtros de período de publicação: o MBA permite filtrar/restringir um período de publicações?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7E5C2CE-F3B0-479B-B33B-6364321EF73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CB48507-3DBC-4FE2-BFC2-488AD2F69CB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0086" y="3718430"/>
            <a:ext cx="10937071" cy="135421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E395BCA-461D-42FD-B2D9-D0B414F1F56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87750" y="3652084"/>
            <a:ext cx="7986028" cy="1190719"/>
          </a:xfrm>
          <a:prstGeom prst="rect">
            <a:avLst/>
          </a:prstGeom>
        </p:spPr>
      </p:pic>
      <p:pic>
        <p:nvPicPr>
          <p:cNvPr id="16" name="Áudio 15">
            <a:hlinkClick r:id="" action="ppaction://media"/>
            <a:extLst>
              <a:ext uri="{FF2B5EF4-FFF2-40B4-BE49-F238E27FC236}">
                <a16:creationId xmlns:a16="http://schemas.microsoft.com/office/drawing/2014/main" id="{6105B2C0-4BDA-477B-AAA4-9723F0130C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882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443">
        <p:fade/>
      </p:transition>
    </mc:Choice>
    <mc:Fallback xmlns="">
      <p:transition spd="med" advTm="224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10/37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3 - </a:t>
            </a:r>
            <a:r>
              <a:rPr lang="pt-BR" dirty="0" err="1"/>
              <a:t>Caracter</a:t>
            </a:r>
            <a:r>
              <a:rPr lang="pt-BR" dirty="0"/>
              <a:t>  coringa:  o  MBA  permite  o  uso  de  caracteres  coringa?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38A6B11-A2B2-4558-9EAC-65D8668B613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28F8BD72-F812-41F7-9813-9A2E6985D3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835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9"/>
    </mc:Choice>
    <mc:Fallback xmlns="">
      <p:transition spd="slow" advTm="10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11/37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4 - </a:t>
            </a:r>
            <a:r>
              <a:rPr lang="pt-BR" dirty="0"/>
              <a:t>Sinônimos: o MBA inclui automaticamente sinônimos e variações gramaticais das palavras de busca?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3607DCA-3492-4587-8FDB-74A7E7BB89B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777569B8-FEB1-4B1E-89EB-526E632A5D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9522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40"/>
    </mc:Choice>
    <mc:Fallback xmlns="">
      <p:transition spd="slow" advTm="13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12/37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5 - </a:t>
            </a:r>
            <a:r>
              <a:rPr lang="pt-BR" dirty="0"/>
              <a:t>Frase exata:  o MBA permite consultar com uso de uma frase exata, na qual a sequência de palavras deve estar na mesma ordem em que foi digitada?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3E20132-971A-422B-9422-E2345DC2DD2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325E8D91-A4F4-4129-BFA5-05726EE614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420" y="3803072"/>
            <a:ext cx="11677160" cy="100307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F4777398-DA33-44F8-B2FA-8FFC1467C0B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BB5B34E-1A15-4689-8578-2458B47DCE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0086" y="4806146"/>
            <a:ext cx="2819400" cy="78105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12333F58-F338-4314-90B5-71CB9578DF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31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5"/>
    </mc:Choice>
    <mc:Fallback xmlns="">
      <p:transition spd="slow" advTm="10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13/37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6 - </a:t>
            </a:r>
            <a:r>
              <a:rPr lang="pt-BR" dirty="0"/>
              <a:t>Busca por autores: o MBA permite consultar por autores (nome/sobrenome)?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5D99FFB-16D6-406C-B454-DAFBB83F36A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B1EBEEE-3DBC-4DB2-B5D0-C4E60A9FBA7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117696F7-94B9-4E3D-B27C-005237A1FF4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321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9"/>
    </mc:Choice>
    <mc:Fallback xmlns="">
      <p:transition spd="slow" advTm="8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7 - </a:t>
            </a:r>
            <a:r>
              <a:rPr lang="pt-BR" dirty="0"/>
              <a:t>Busca por filiação:  o MBA permite consultar por filiação (universidade/laboratório ou grupo de pesquisa)?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9542386-A9FF-4E65-9DA7-7815F549E67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15A0AEF-38EC-4208-8123-03BC5C16573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D052289B-4CE7-427A-B13B-8E598B42B65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87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3"/>
    </mc:Choice>
    <mc:Fallback xmlns="">
      <p:transition spd="slow" advTm="5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C997440-6427-4264-BFE8-C8C25E3C3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604" y="3221182"/>
            <a:ext cx="11677160" cy="20948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902D277-65AD-4C2B-AE7D-A9D156D7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749361"/>
            <a:ext cx="12192000" cy="1591888"/>
          </a:xfrm>
        </p:spPr>
        <p:txBody>
          <a:bodyPr>
            <a:noAutofit/>
          </a:bodyPr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Uma breve Apresentação do </a:t>
            </a:r>
            <a:b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ata</a:t>
            </a: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ase systems and </a:t>
            </a: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ogic </a:t>
            </a: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rogramming</a:t>
            </a:r>
            <a:endParaRPr lang="pt-BR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BE6538-9F3A-4813-B022-BD0FE9AC6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316778"/>
            <a:ext cx="12191999" cy="2094807"/>
          </a:xfrm>
        </p:spPr>
        <p:txBody>
          <a:bodyPr>
            <a:normAutofit/>
          </a:bodyPr>
          <a:lstStyle/>
          <a:p>
            <a:r>
              <a:rPr lang="pt-BR" sz="2200" b="1" dirty="0">
                <a:latin typeface="Arial" panose="020B0604020202020204" pitchFamily="34" charset="0"/>
                <a:cs typeface="Arial" panose="020B0604020202020204" pitchFamily="34" charset="0"/>
              </a:rPr>
              <a:t>Alexandre Mendonça Fava</a:t>
            </a:r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endParaRPr 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Universidade do Estado de Santa Catarina – UDESC</a:t>
            </a:r>
          </a:p>
          <a:p>
            <a:r>
              <a:rPr lang="pt-BR" sz="2200" dirty="0">
                <a:latin typeface="Malgun Gothic Semilight" panose="020B0502040204020203" pitchFamily="34" charset="-128"/>
                <a:ea typeface="Malgun Gothic Semilight" panose="020B0502040204020203" pitchFamily="34" charset="-128"/>
                <a:cs typeface="Malgun Gothic Semilight" panose="020B0502040204020203" pitchFamily="34" charset="-128"/>
              </a:rPr>
              <a:t>¹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Programa de Pós-graduação em Computação Aplicada - PPGCA</a:t>
            </a:r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5EDF22FB-24A2-4A02-BB97-8D9DC22728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8902">
        <p159:morph option="byChar"/>
      </p:transition>
    </mc:Choice>
    <mc:Fallback xmlns="">
      <p:transition spd="slow" advTm="89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15/37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8 - </a:t>
            </a:r>
            <a:r>
              <a:rPr lang="pt-BR" dirty="0"/>
              <a:t>Busca por ISBN/ISSN: o MBA permite consultar pelo número de </a:t>
            </a:r>
            <a:r>
              <a:rPr lang="pt-BR" dirty="0" err="1"/>
              <a:t>International</a:t>
            </a:r>
            <a:r>
              <a:rPr lang="pt-BR" dirty="0"/>
              <a:t> Standard Book </a:t>
            </a:r>
            <a:r>
              <a:rPr lang="pt-BR" dirty="0" err="1"/>
              <a:t>Number</a:t>
            </a:r>
            <a:r>
              <a:rPr lang="pt-BR" dirty="0"/>
              <a:t> (ISBN) – para livros – ou </a:t>
            </a:r>
            <a:r>
              <a:rPr lang="pt-BR" dirty="0" err="1"/>
              <a:t>International</a:t>
            </a:r>
            <a:r>
              <a:rPr lang="pt-BR" dirty="0"/>
              <a:t> Standard Serial </a:t>
            </a:r>
            <a:r>
              <a:rPr lang="pt-BR" dirty="0" err="1"/>
              <a:t>Number</a:t>
            </a:r>
            <a:r>
              <a:rPr lang="pt-BR" dirty="0"/>
              <a:t> (ISSN) – para periódicos?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92F49B9-0E52-43D6-B555-E90AAE8A745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55947D74-5712-4222-BDF4-ED3E1176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4604" t="75245" r="12825" b="7553"/>
          <a:stretch/>
        </p:blipFill>
        <p:spPr>
          <a:xfrm>
            <a:off x="8030117" y="2962115"/>
            <a:ext cx="279401" cy="27362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CA4B7F7-BA2C-4CCF-9B2F-725D4BC2790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E6F749D-8917-4DC6-BB63-584A2B7C095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50466" y="1463850"/>
            <a:ext cx="8391525" cy="42005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BCF2217D-C574-43F7-ADED-123EB6A32F7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27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33"/>
    </mc:Choice>
    <mc:Fallback xmlns="">
      <p:transition spd="slow" advTm="15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16/37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9 - </a:t>
            </a:r>
            <a:r>
              <a:rPr lang="pt-BR" dirty="0"/>
              <a:t>Busca por local de publicação:  o MBA permite consultar pela cidade, região ou país onde ocorreu a publicação?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D117538-F1F3-4F58-9E2F-7A1E5E0AF75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F9A9A261-6AC9-43E3-809D-73FFFD47F0B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18787F0A-F140-40F5-885C-355B096575B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4604" t="75245" r="12825" b="7553"/>
          <a:stretch/>
        </p:blipFill>
        <p:spPr>
          <a:xfrm>
            <a:off x="8030117" y="2962115"/>
            <a:ext cx="279401" cy="273628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ADE426E5-4835-4655-B597-8147C439A9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341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4"/>
    </mc:Choice>
    <mc:Fallback xmlns="">
      <p:transition spd="slow" advTm="5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17/37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10 - </a:t>
            </a:r>
            <a:r>
              <a:rPr lang="pt-BR" dirty="0"/>
              <a:t>Tipo de documento: o MBA permite consultar por um tipo específico de material (e.g., artigo, citação, livro, etc.)?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9F4FF61-BA1E-4B38-9191-B1F910F47D2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513FD0AD-62B7-49BF-AFFA-2C9341C4037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B83D050-BFA5-4BF1-9C63-3D97D8A54E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7350" y="3656387"/>
            <a:ext cx="11020775" cy="141769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5A757246-3E27-4131-BE1D-E3891C09678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4604" t="75245" r="12825" b="7553"/>
          <a:stretch/>
        </p:blipFill>
        <p:spPr>
          <a:xfrm>
            <a:off x="8030117" y="2962115"/>
            <a:ext cx="279401" cy="273628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1E13C6E6-DAB7-44BE-A03B-003A4FF56E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2704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15"/>
    </mc:Choice>
    <mc:Fallback xmlns="">
      <p:transition spd="slow" advTm="26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18/37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11 - </a:t>
            </a:r>
            <a:r>
              <a:rPr lang="pt-BR" dirty="0"/>
              <a:t>Meio de publicação:  o MBA permite consultar por artigos publicados em </a:t>
            </a:r>
            <a:r>
              <a:rPr lang="pt-BR" dirty="0" err="1"/>
              <a:t>journals</a:t>
            </a:r>
            <a:r>
              <a:rPr lang="pt-BR" dirty="0"/>
              <a:t> e conferências, específicas (e.g., Revista Brasileira de Computação Aplicada - RBCA)?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0EDE051-1868-47AD-B0F5-45BFE9A12EF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FAD6628B-31DF-414D-8A79-B8A5B145CE8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B4F35CB-3D5F-4A02-9A99-F785C00A05D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0029" y="3871185"/>
            <a:ext cx="11431942" cy="143164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CF6DF49-E5DD-44C7-B880-83AE065C1C2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4604" t="75245" r="12825" b="7553"/>
          <a:stretch/>
        </p:blipFill>
        <p:spPr>
          <a:xfrm>
            <a:off x="8030117" y="2962115"/>
            <a:ext cx="279401" cy="273628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238BF5BC-1172-4DEB-9234-33F1FE530BA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260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56"/>
    </mc:Choice>
    <mc:Fallback xmlns="">
      <p:transition spd="slow" advTm="3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19/37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86" y="1756329"/>
            <a:ext cx="10868025" cy="1590675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12 - </a:t>
            </a:r>
            <a:r>
              <a:rPr lang="pt-BR" dirty="0"/>
              <a:t>Idioma do documento: o MBA permite consultar por artigos escritos em um determinado idioma?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B8CD4AC-7F5F-4AB1-8D5B-2429A17B4F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3691053" y="3007196"/>
            <a:ext cx="267631" cy="23735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B7C6D69-847F-499E-B1F8-26467D6F4A6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2030" t="78400" r="35507" b="6679"/>
          <a:stretch/>
        </p:blipFill>
        <p:spPr>
          <a:xfrm>
            <a:off x="6199766" y="3001400"/>
            <a:ext cx="267631" cy="23735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DE998C5-2DBB-47B4-8ED4-23B099EC43E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4604" t="75245" r="12825" b="7553"/>
          <a:stretch/>
        </p:blipFill>
        <p:spPr>
          <a:xfrm>
            <a:off x="8030117" y="2962115"/>
            <a:ext cx="279401" cy="273628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6F78E619-DE6B-4E25-A6F5-9DED2CDE1EC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957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8"/>
    </mc:Choice>
    <mc:Fallback xmlns="">
      <p:transition spd="slow" advTm="15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20/37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1 - </a:t>
            </a:r>
            <a:r>
              <a:rPr lang="pt-BR" dirty="0"/>
              <a:t>Filtragem dinâmica: o MBA permite filtrar os resultados de uma busca?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6BB16C1C-923E-4281-8817-33CA9567C3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48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20"/>
    </mc:Choice>
    <mc:Fallback xmlns="">
      <p:transition spd="slow" advTm="12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21/37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2 - </a:t>
            </a:r>
            <a:r>
              <a:rPr lang="pt-BR" dirty="0"/>
              <a:t>Ordenação por relevância: o MBA permite ordenar documentos por relevância em relação à frase de busca?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B0DB7F44-51E2-4E67-B1B8-BD925739502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145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6"/>
    </mc:Choice>
    <mc:Fallback xmlns="">
      <p:transition spd="slow" advTm="5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22/37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3 - </a:t>
            </a:r>
            <a:r>
              <a:rPr lang="pt-BR" dirty="0"/>
              <a:t>Ordenação temporal: o MBA permite ordenar documentos pela data em que foram publicados?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90C9A43A-E603-42C7-91B4-82FEA1661D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2039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30"/>
    </mc:Choice>
    <mc:Fallback xmlns="">
      <p:transition spd="slow" advTm="15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23/37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4 - </a:t>
            </a:r>
            <a:r>
              <a:rPr lang="pt-BR" dirty="0"/>
              <a:t>Ordenação por citações: o MBA permite ordenar documentos pelo número de citações contabilizadas?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AFAC2521-2616-4747-A871-2B2384721B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822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2"/>
    </mc:Choice>
    <mc:Fallback xmlns="">
      <p:transition spd="slow" advTm="4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5 - </a:t>
            </a:r>
            <a:r>
              <a:rPr lang="pt-BR" dirty="0"/>
              <a:t>Revisão: o MBA indica se o documento foi revisado por uma banca avaliadora?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89AD8C44-F718-4931-A796-CB7E04BB5A1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609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68"/>
    </mc:Choice>
    <mc:Fallback xmlns="">
      <p:transition spd="slow" advTm="4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420" y="1679530"/>
            <a:ext cx="11677160" cy="20948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Agradecimentos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9C589C-8BAE-4ACC-AA99-C821A0A50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presente trabalho foi realizado com apoio da Coordenação de Aperfeiçoamento de Pessoal de Nível Superior - Brasil (CAPES) - Código de Financiamento 001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5D395E77-8A78-47D1-B283-E8116C79C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59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7"/>
    </mc:Choice>
    <mc:Fallback xmlns="">
      <p:transition spd="slow" advTm="5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25/37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6 - </a:t>
            </a:r>
            <a:r>
              <a:rPr lang="pt-BR" dirty="0"/>
              <a:t>Citações: o MBA indica o número de citações feitas a um determinado documento?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E40C4643-1CEB-49B2-8283-F5CAF54192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450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10"/>
    </mc:Choice>
    <mc:Fallback xmlns="">
      <p:transition spd="slow" advTm="3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26/37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7 - </a:t>
            </a:r>
            <a:r>
              <a:rPr lang="pt-BR" dirty="0"/>
              <a:t>Referências: o MBA indica o número de referências utilizadas no documento?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97DBA5-A396-4F10-B4B4-742B7C3343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1251" y="1742409"/>
            <a:ext cx="4743450" cy="14192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9191346F-35DC-4B5C-A657-48C8B7F7EA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92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0"/>
    </mc:Choice>
    <mc:Fallback xmlns="">
      <p:transition spd="slow" advTm="3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27/37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1 - </a:t>
            </a:r>
            <a:r>
              <a:rPr lang="pt-BR" dirty="0"/>
              <a:t>Resumo: o MBA apresenta os resumos dos documentos disponíveis?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437C6D8D-8AD1-4CEB-B937-C813DA5190B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284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79"/>
    </mc:Choice>
    <mc:Fallback xmlns="">
      <p:transition spd="slow" advTm="6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28/37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2 - </a:t>
            </a:r>
            <a:r>
              <a:rPr lang="pt-BR" dirty="0"/>
              <a:t>Palavras-chave: o MBA apresenta o conjunto de palavras-chaves dos documentos disponíveis?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F37E62CB-7455-4E31-B629-E65670F287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689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4"/>
    </mc:Choice>
    <mc:Fallback xmlns="">
      <p:transition spd="slow" advTm="1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29/37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3 - </a:t>
            </a:r>
            <a:r>
              <a:rPr lang="pt-BR" dirty="0"/>
              <a:t>Lista temporária:  o MBA permite a criação de lista temporária de documentos ou gera histórico de consultas?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E788A2DA-5E1F-431C-BBEB-3235784667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057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5"/>
    </mc:Choice>
    <mc:Fallback xmlns="">
      <p:transition spd="slow" advTm="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30/37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4 - </a:t>
            </a:r>
            <a:r>
              <a:rPr lang="pt-BR" dirty="0"/>
              <a:t>Alerta: o MBA permite ativar opção de alerta, avisando sobre atualizações específicas por </a:t>
            </a:r>
            <a:r>
              <a:rPr lang="pt-BR" dirty="0" err="1"/>
              <a:t>email</a:t>
            </a:r>
            <a:r>
              <a:rPr lang="pt-BR" dirty="0"/>
              <a:t>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07405D12-2769-4A5C-A40B-22201BCB67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14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3"/>
    </mc:Choice>
    <mc:Fallback xmlns="">
      <p:transition spd="slow" advTm="2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31/37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5 - </a:t>
            </a:r>
            <a:r>
              <a:rPr lang="pt-BR" dirty="0"/>
              <a:t>Conteúdo relacionado:  o MBA sugere conteúdo relacionado à frase de busca ou a </a:t>
            </a:r>
            <a:r>
              <a:rPr lang="pt-BR"/>
              <a:t>um determinado artigo </a:t>
            </a:r>
            <a:r>
              <a:rPr lang="pt-BR" dirty="0"/>
              <a:t>(e.g., resumos e palavras-chave semelhantes ou artigos de um mesmo autor)?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EB37F492-88F6-4F3D-8A90-165498AE1A8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8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54"/>
    </mc:Choice>
    <mc:Fallback xmlns="">
      <p:transition spd="slow" advTm="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32/37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915E525-248E-4169-A41E-69459633497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9953"/>
          <a:stretch/>
        </p:blipFill>
        <p:spPr>
          <a:xfrm>
            <a:off x="700087" y="1756329"/>
            <a:ext cx="6548206" cy="1596111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C2007F17-3BA0-45BC-9AF0-614BDD76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3790372"/>
            <a:ext cx="10591800" cy="4351338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6 - </a:t>
            </a:r>
            <a:r>
              <a:rPr lang="pt-BR" dirty="0"/>
              <a:t>Ajuda: o MBA possui uma seção de ajuda?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9EB84DD-8539-40F3-B8CA-687C65A179A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4344" y="1617888"/>
            <a:ext cx="4038600" cy="160020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DA1B9DF0-C5B8-4550-9B94-3DF73025BF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7150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98"/>
    </mc:Choice>
    <mc:Fallback xmlns="">
      <p:transition spd="slow" advTm="12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B42CF7-733C-4715-98D4-239A599BEB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344" y="3150629"/>
            <a:ext cx="4600575" cy="1143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B76739A-5572-420C-AB18-716F9EF2BC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199" y="1663219"/>
            <a:ext cx="10462897" cy="1513543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72234A1A-E996-4E57-B482-F5D04F99822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83245" b="10301"/>
          <a:stretch/>
        </p:blipFill>
        <p:spPr>
          <a:xfrm>
            <a:off x="0" y="5708974"/>
            <a:ext cx="12192000" cy="442597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8921A8B-4CAB-48C2-ABC6-982CF4F2DBF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78986"/>
          <a:stretch/>
        </p:blipFill>
        <p:spPr>
          <a:xfrm>
            <a:off x="0" y="0"/>
            <a:ext cx="12192000" cy="144115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33/37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838897D1-ADF3-43DB-9216-9AD3162CC7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9052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7"/>
    </mc:Choice>
    <mc:Fallback>
      <p:transition spd="slow" advTm="21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81481E-6 L 0.00221 -1.63055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8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6D22EF0-F99A-4513-857C-691AAF684F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7734" y="1690688"/>
            <a:ext cx="10232729" cy="1208520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A32950A-8F25-4109-BF0B-F70543A9A61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3245" b="11219"/>
          <a:stretch/>
        </p:blipFill>
        <p:spPr>
          <a:xfrm>
            <a:off x="0" y="5708974"/>
            <a:ext cx="12192000" cy="37964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709DDEF-E207-498D-BAC3-3631E483B83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78986"/>
          <a:stretch/>
        </p:blipFill>
        <p:spPr>
          <a:xfrm>
            <a:off x="0" y="0"/>
            <a:ext cx="12192000" cy="14411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2">
            <p14:nvContentPartPr>
              <p14:cNvPr id="20" name="Tinta 19">
                <a:extLst>
                  <a:ext uri="{FF2B5EF4-FFF2-40B4-BE49-F238E27FC236}">
                    <a16:creationId xmlns:a16="http://schemas.microsoft.com/office/drawing/2014/main" id="{18DFE2E0-2A33-462B-B0F2-69D11FDC3D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87440" y="1985760"/>
              <a:ext cx="311400" cy="16200"/>
            </p14:xfrm>
          </p:contentPart>
        </mc:Choice>
        <mc:Fallback>
          <p:pic>
            <p:nvPicPr>
              <p:cNvPr id="20" name="Tinta 19">
                <a:extLst>
                  <a:ext uri="{FF2B5EF4-FFF2-40B4-BE49-F238E27FC236}">
                    <a16:creationId xmlns:a16="http://schemas.microsoft.com/office/drawing/2014/main" id="{18DFE2E0-2A33-462B-B0F2-69D11FDC3D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78080" y="1976400"/>
                <a:ext cx="330120" cy="34920"/>
              </a:xfrm>
              <a:prstGeom prst="rect">
                <a:avLst/>
              </a:prstGeom>
            </p:spPr>
          </p:pic>
        </mc:Fallback>
      </mc:AlternateContent>
      <p:pic>
        <p:nvPicPr>
          <p:cNvPr id="21" name="Áudio 20">
            <a:hlinkClick r:id="" action="ppaction://media"/>
            <a:extLst>
              <a:ext uri="{FF2B5EF4-FFF2-40B4-BE49-F238E27FC236}">
                <a16:creationId xmlns:a16="http://schemas.microsoft.com/office/drawing/2014/main" id="{2295C5A0-C024-4E7D-88C2-90354BC1AE2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8297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24"/>
    </mc:Choice>
    <mc:Fallback>
      <p:transition spd="slow" advTm="42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-0.00313 -1.10348 " pathEditMode="relative" rAng="0" ptsTypes="AA">
                                      <p:cBhvr>
                                        <p:cTn id="13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5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679530"/>
            <a:ext cx="11677160" cy="39540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9C589C-8BAE-4ACC-AA99-C821A0A50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568"/>
            <a:ext cx="10591800" cy="393833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Acesso</a:t>
            </a:r>
          </a:p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Apresentação</a:t>
            </a:r>
          </a:p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Comparação (Diego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Buchinger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</a:p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Agradecimentos</a:t>
            </a:r>
          </a:p>
          <a:p>
            <a:pPr algn="just">
              <a:lnSpc>
                <a:spcPct val="12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Referências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A8F2BB72-1988-43EA-A604-F6DAD40314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040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05"/>
    </mc:Choice>
    <mc:Fallback xmlns="">
      <p:transition spd="slow" advTm="35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51431B0-5095-4792-A675-4004D4620DF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12" r="1384"/>
          <a:stretch/>
        </p:blipFill>
        <p:spPr>
          <a:xfrm>
            <a:off x="1328626" y="1564885"/>
            <a:ext cx="9610946" cy="5602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54EE9A0-F39C-45A3-A601-1D611AAE988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3245" b="11219"/>
          <a:stretch/>
        </p:blipFill>
        <p:spPr>
          <a:xfrm>
            <a:off x="0" y="5708974"/>
            <a:ext cx="12192000" cy="3796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35/37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18" name="Áudio 17">
            <a:hlinkClick r:id="" action="ppaction://media"/>
            <a:extLst>
              <a:ext uri="{FF2B5EF4-FFF2-40B4-BE49-F238E27FC236}">
                <a16:creationId xmlns:a16="http://schemas.microsoft.com/office/drawing/2014/main" id="{D6458008-BD3C-4799-B787-3A3C01BFA76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3456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96"/>
    </mc:Choice>
    <mc:Fallback>
      <p:transition spd="slow" advTm="27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420" y="1339704"/>
            <a:ext cx="11677160" cy="27840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36/37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C3B1A581-2E4D-4DB3-8C0C-E020CBAB08B9}"/>
              </a:ext>
            </a:extLst>
          </p:cNvPr>
          <p:cNvSpPr/>
          <p:nvPr/>
        </p:nvSpPr>
        <p:spPr>
          <a:xfrm>
            <a:off x="3301006" y="1968832"/>
            <a:ext cx="55899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9600" dirty="0">
                <a:latin typeface="Arial" panose="020B0604020202020204" pitchFamily="34" charset="0"/>
                <a:cs typeface="Arial" panose="020B0604020202020204" pitchFamily="34" charset="0"/>
              </a:rPr>
              <a:t>Obrigado!</a:t>
            </a: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FF6D16E6-2DE6-4C17-8300-C1879DB27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988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8218">
        <p14:warp dir="in"/>
      </p:transition>
    </mc:Choice>
    <mc:Fallback>
      <p:transition spd="slow" advTm="82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420" y="1690688"/>
            <a:ext cx="11677160" cy="26917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Referências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37/37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21D44C0-884C-4025-A11B-CE826C9938E8}"/>
              </a:ext>
            </a:extLst>
          </p:cNvPr>
          <p:cNvSpPr txBox="1"/>
          <p:nvPr/>
        </p:nvSpPr>
        <p:spPr>
          <a:xfrm>
            <a:off x="595311" y="1851150"/>
            <a:ext cx="11077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BUCHINGER, Diego; DE SIQUEIRA CAVALCANTI, Gustavo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Andriolli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; DA SILVA HOUNSELL, Marcelo. Mecanismos de busca acadêmica: uma análise quantitativa. Revista Brasileira de Computação Aplicada, v. 6, n. 1, p. 108-120, 2014.</a:t>
            </a:r>
          </a:p>
          <a:p>
            <a:pPr algn="just"/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LEY, Michael. DBLP: some lessons learned. Proceedings of the VLDB Endowment, v. 2, n. 2, p. 1493-1500, 2009.</a:t>
            </a:r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EAF2769B-81C0-44F9-BF71-C508E7A81E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0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5"/>
    </mc:Choice>
    <mc:Fallback>
      <p:transition spd="slow" advTm="6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Técnicas de Busca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3A710B1-64BC-40AB-8048-1A2E83F95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51431B0-5095-4792-A675-4004D4620D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12" r="1384"/>
          <a:stretch/>
        </p:blipFill>
        <p:spPr>
          <a:xfrm>
            <a:off x="1328626" y="1564885"/>
            <a:ext cx="9610946" cy="5602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54EE9A0-F39C-45A3-A601-1D611AAE98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3245" b="11219"/>
          <a:stretch/>
        </p:blipFill>
        <p:spPr>
          <a:xfrm>
            <a:off x="0" y="5708974"/>
            <a:ext cx="12192000" cy="3796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35/37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6680262-BF7D-4480-A777-9BB8EA52547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7832" y="1505040"/>
            <a:ext cx="4348726" cy="420393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03474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http://www.informatik.uni-trier.de/~ley/db/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Áudio 13">
            <a:hlinkClick r:id="" action="ppaction://media"/>
            <a:extLst>
              <a:ext uri="{FF2B5EF4-FFF2-40B4-BE49-F238E27FC236}">
                <a16:creationId xmlns:a16="http://schemas.microsoft.com/office/drawing/2014/main" id="{E8459811-2EBD-4D3E-A1E7-905706AE79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4147268"/>
      </p:ext>
    </p:extLst>
  </p:cSld>
  <p:clrMapOvr>
    <a:masterClrMapping/>
  </p:clrMapOvr>
  <p:transition spd="slow" advTm="201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https://dblp.org/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Áudio 15">
            <a:hlinkClick r:id="" action="ppaction://media"/>
            <a:extLst>
              <a:ext uri="{FF2B5EF4-FFF2-40B4-BE49-F238E27FC236}">
                <a16:creationId xmlns:a16="http://schemas.microsoft.com/office/drawing/2014/main" id="{5EDD7961-E5AE-4B8F-BE9A-75FDA90AA58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1623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1663">
        <p159:morph option="byChar"/>
      </p:transition>
    </mc:Choice>
    <mc:Fallback xmlns="">
      <p:transition spd="slow" advTm="116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https://dblp.uni-trier.de/db/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7E8E7A2B-93B4-4350-AC3F-7414193535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9071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370">
        <p159:morph option="byChar"/>
      </p:transition>
    </mc:Choice>
    <mc:Fallback xmlns="">
      <p:transition spd="slow" advTm="13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https://dblp2.uni-trier.de/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BD67859-4ADB-4DE6-B580-F918FDF3A7C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9309"/>
          <a:stretch/>
        </p:blipFill>
        <p:spPr>
          <a:xfrm>
            <a:off x="9358312" y="3398044"/>
            <a:ext cx="503323" cy="263711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5904187A-B642-43C4-9A76-F45D022CB1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0082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97">
        <p159:morph option="byChar"/>
      </p:transition>
    </mc:Choice>
    <mc:Fallback xmlns="">
      <p:transition spd="slow" advTm="3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1F04F0EC-6479-4C9D-A277-A63924168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420" y="1441150"/>
            <a:ext cx="11677160" cy="42678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E2E2D1A-1346-4D47-9F1E-01418714301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7984"/>
            <a:ext cx="12192000" cy="1188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208C0A4-189A-46FA-9D3A-11E6293170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04129"/>
            <a:ext cx="12192000" cy="1238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7AE12E8-05F9-440E-BA22-646EADC55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971592"/>
            <a:ext cx="12192000" cy="8864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F07A5F-98B7-464F-9323-50E24B46C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2481" y="6176963"/>
            <a:ext cx="1144131" cy="473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0ED457-2A11-4870-A2DF-BCA9A996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F4D0DE-27A1-48CD-893B-408DB1165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4" y="6060400"/>
            <a:ext cx="1762524" cy="713997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4D021D-DBA5-4869-B75B-7EED8F35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2480" y="6244426"/>
            <a:ext cx="1144131" cy="342987"/>
          </a:xfrm>
        </p:spPr>
        <p:txBody>
          <a:bodyPr/>
          <a:lstStyle/>
          <a:p>
            <a:pPr algn="ctr"/>
            <a:r>
              <a:rPr lang="pt-BR" sz="2400" b="1" dirty="0">
                <a:solidFill>
                  <a:srgbClr val="005C2A"/>
                </a:solidFill>
              </a:rPr>
              <a:t>4/37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35D1C54-EBCE-49F9-87A1-9AFB6084C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26208" y="6151571"/>
            <a:ext cx="8015783" cy="5416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05CA20D-9526-49FD-AF82-8A6381EFA1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862"/>
          <a:stretch/>
        </p:blipFill>
        <p:spPr>
          <a:xfrm>
            <a:off x="2041601" y="1974613"/>
            <a:ext cx="8184995" cy="37361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B39DC9F5-E35B-4E59-BB85-4B1A24DE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0009" y="1446804"/>
            <a:ext cx="8176587" cy="4735813"/>
          </a:xfrm>
        </p:spPr>
        <p:txBody>
          <a:bodyPr/>
          <a:lstStyle/>
          <a:p>
            <a:pPr marL="0" indent="0" algn="just">
              <a:lnSpc>
                <a:spcPct val="120000"/>
              </a:lnSpc>
              <a:buNone/>
            </a:pPr>
            <a:r>
              <a:rPr lang="pt-BR" dirty="0">
                <a:hlinkClick r:id="rId11"/>
              </a:rPr>
              <a:t>https://dblp.dagstuhl.de/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1A4B2DB-D50D-452C-B324-D50F47D763A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0061"/>
          <a:stretch/>
        </p:blipFill>
        <p:spPr>
          <a:xfrm>
            <a:off x="9355931" y="3414721"/>
            <a:ext cx="597694" cy="264309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BB2478FB-EFF7-4970-AEEE-0BD3C7A517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03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440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05">
        <p159:morph option="byChar"/>
      </p:transition>
    </mc:Choice>
    <mc:Fallback xmlns="">
      <p:transition spd="slow" advTm="5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|9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|8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3.8|2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8|20.1|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2.9|7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|16.7|24.5|45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7|18.4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3094</TotalTime>
  <Words>1013</Words>
  <Application>Microsoft Office PowerPoint</Application>
  <PresentationFormat>Widescreen</PresentationFormat>
  <Paragraphs>194</Paragraphs>
  <Slides>43</Slides>
  <Notes>43</Notes>
  <HiddenSlides>1</HiddenSlides>
  <MMClips>42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43</vt:i4>
      </vt:variant>
    </vt:vector>
  </HeadingPairs>
  <TitlesOfParts>
    <vt:vector size="48" baseType="lpstr">
      <vt:lpstr>Malgun Gothic Semilight</vt:lpstr>
      <vt:lpstr>Arial</vt:lpstr>
      <vt:lpstr>Calibri</vt:lpstr>
      <vt:lpstr>Calibri Light</vt:lpstr>
      <vt:lpstr>Tema do Office</vt:lpstr>
      <vt:lpstr>Uma breve Apresentação do  dblp</vt:lpstr>
      <vt:lpstr>Uma breve Apresentação do  database systems and logic programming</vt:lpstr>
      <vt:lpstr>Agradecimentos</vt:lpstr>
      <vt:lpstr>Sumário</vt:lpstr>
      <vt:lpstr>Acesso</vt:lpstr>
      <vt:lpstr>Acesso</vt:lpstr>
      <vt:lpstr>Acesso</vt:lpstr>
      <vt:lpstr>Acesso</vt:lpstr>
      <vt:lpstr>Acesso</vt:lpstr>
      <vt:lpstr>Apresentação</vt:lpstr>
      <vt:lpstr>Comparação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Técnicas de Busca</vt:lpstr>
      <vt:lpstr>Apresentação do PowerPoint</vt:lpstr>
      <vt:lpstr>Técnicas de Busca</vt:lpstr>
      <vt:lpstr>Apresentação do PowerPoint</vt:lpstr>
      <vt:lpstr>Referências</vt:lpstr>
      <vt:lpstr>Técnicas de Busca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Uma Tecnologia Educacional no combate à Violência Sexual Infantil</dc:title>
  <dc:creator>Windows</dc:creator>
  <cp:lastModifiedBy>Windows</cp:lastModifiedBy>
  <cp:revision>267</cp:revision>
  <dcterms:created xsi:type="dcterms:W3CDTF">2020-03-14T19:53:49Z</dcterms:created>
  <dcterms:modified xsi:type="dcterms:W3CDTF">2020-06-21T22:46:43Z</dcterms:modified>
</cp:coreProperties>
</file>